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9" r:id="rId2"/>
    <p:sldId id="257" r:id="rId3"/>
    <p:sldId id="258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-84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10/7/2024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372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343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04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188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610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353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909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1CFF-90C9-47B3-9DA1-F2BF8D839F7E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499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899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758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514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BABF38A-8A0D-492E-BD20-6CF4D46B50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900" spc="12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10/7/2024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900" spc="12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900" spc="12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19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3" r:id="rId8"/>
    <p:sldLayoutId id="2147483720" r:id="rId9"/>
    <p:sldLayoutId id="2147483721" r:id="rId10"/>
    <p:sldLayoutId id="2147483722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 spc="24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 spc="12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 spc="12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 spc="12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 spc="12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 spc="12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libili.com/video/BV1bE411V7yv/?spm_id_from=333.999.0.0&amp;vd_source=b964a51b65354ee2e3b290b8f9143864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椭圆 33">
            <a:extLst>
              <a:ext uri="{FF2B5EF4-FFF2-40B4-BE49-F238E27FC236}">
                <a16:creationId xmlns="" xmlns:a16="http://schemas.microsoft.com/office/drawing/2014/main" id="{8562B433-710F-9DB3-F800-F9A0B30A3E0A}"/>
              </a:ext>
            </a:extLst>
          </p:cNvPr>
          <p:cNvSpPr/>
          <p:nvPr/>
        </p:nvSpPr>
        <p:spPr>
          <a:xfrm rot="19751732">
            <a:off x="6007968" y="708884"/>
            <a:ext cx="5217324" cy="274028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="" xmlns:a16="http://schemas.microsoft.com/office/drawing/2014/main" id="{2ED14F56-B7F1-8D4D-5426-9693104D951A}"/>
              </a:ext>
            </a:extLst>
          </p:cNvPr>
          <p:cNvSpPr/>
          <p:nvPr/>
        </p:nvSpPr>
        <p:spPr>
          <a:xfrm>
            <a:off x="5683473" y="4423157"/>
            <a:ext cx="6106886" cy="226621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="" xmlns:a16="http://schemas.microsoft.com/office/drawing/2014/main" id="{50AA2A67-922A-7736-E871-21BC43B7F3F1}"/>
              </a:ext>
            </a:extLst>
          </p:cNvPr>
          <p:cNvSpPr/>
          <p:nvPr/>
        </p:nvSpPr>
        <p:spPr>
          <a:xfrm>
            <a:off x="200041" y="1575707"/>
            <a:ext cx="5139401" cy="511366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BCCF586-957F-585D-17A5-8441B3637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References</a:t>
            </a:r>
            <a:endParaRPr lang="zh-CN" altLang="en-US" dirty="0"/>
          </a:p>
        </p:txBody>
      </p:sp>
      <p:pic>
        <p:nvPicPr>
          <p:cNvPr id="9" name="内容占位符 8">
            <a:extLst>
              <a:ext uri="{FF2B5EF4-FFF2-40B4-BE49-F238E27FC236}">
                <a16:creationId xmlns="" xmlns:a16="http://schemas.microsoft.com/office/drawing/2014/main" id="{39C3BA7F-EB8A-1D35-D134-936A391B50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2109480"/>
            <a:ext cx="2305050" cy="1246461"/>
          </a:xfr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F055B171-C765-A16F-026B-F007B0B6B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502059"/>
            <a:ext cx="2020953" cy="108973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E014320-8D76-E130-EA33-40B5DECEF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361" y="3960309"/>
            <a:ext cx="1944987" cy="272906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BBFDE79-1BEF-0DA3-F3AB-F7E0754E4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450" y="2110259"/>
            <a:ext cx="1245585" cy="170549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14CB06E7-383C-DEF1-E3CD-4A85209348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089" y="4737906"/>
            <a:ext cx="2386064" cy="142344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42EADC15-273D-C850-9A38-D56BA23482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8768" y="496930"/>
            <a:ext cx="1901253" cy="132556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59EC5E57-7BA9-3B5F-4357-47C740C9E2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5661" y="496930"/>
            <a:ext cx="2369678" cy="272906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A22A9352-83C2-31C9-F9A6-E122F0DA66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6340" y="1953663"/>
            <a:ext cx="1600289" cy="226621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B1806A5E-E0E6-6800-F834-08DEA9E0DB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88912" y="4119652"/>
            <a:ext cx="1773302" cy="26599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621B743B-E44B-2D6C-BA9B-53551281CE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93668" y="4423157"/>
            <a:ext cx="1510807" cy="226621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CC071DF7-D0E9-F5D2-C710-32AAAA610C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84675" y="4591789"/>
            <a:ext cx="1324556" cy="1986834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="" xmlns:a16="http://schemas.microsoft.com/office/drawing/2014/main" id="{53F4A8FB-3790-5A18-8733-0E495BC4875A}"/>
              </a:ext>
            </a:extLst>
          </p:cNvPr>
          <p:cNvSpPr txBox="1"/>
          <p:nvPr/>
        </p:nvSpPr>
        <p:spPr>
          <a:xfrm>
            <a:off x="1442950" y="1594030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Peking opera performer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="" xmlns:a16="http://schemas.microsoft.com/office/drawing/2014/main" id="{9CF30953-1EB8-F152-23BD-7F177CF47C37}"/>
              </a:ext>
            </a:extLst>
          </p:cNvPr>
          <p:cNvSpPr txBox="1"/>
          <p:nvPr/>
        </p:nvSpPr>
        <p:spPr>
          <a:xfrm>
            <a:off x="7178635" y="115509"/>
            <a:ext cx="3506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East Asian horror characters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="" xmlns:a16="http://schemas.microsoft.com/office/drawing/2014/main" id="{9CC498A4-C618-D4FF-44C7-6C3BAA188C9F}"/>
              </a:ext>
            </a:extLst>
          </p:cNvPr>
          <p:cNvSpPr txBox="1"/>
          <p:nvPr/>
        </p:nvSpPr>
        <p:spPr>
          <a:xfrm>
            <a:off x="8910283" y="3409589"/>
            <a:ext cx="28800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"Reference images generated by combining the two elements"</a:t>
            </a:r>
          </a:p>
        </p:txBody>
      </p:sp>
    </p:spTree>
    <p:extLst>
      <p:ext uri="{BB962C8B-B14F-4D97-AF65-F5344CB8AC3E}">
        <p14:creationId xmlns:p14="http://schemas.microsoft.com/office/powerpoint/2010/main" val="3674185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F5FF6B0-0100-372E-3FBB-1BCAF2F49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Concept art&amp; Iteration</a:t>
            </a:r>
            <a:endParaRPr lang="zh-CN" altLang="en-US" dirty="0"/>
          </a:p>
        </p:txBody>
      </p:sp>
      <p:pic>
        <p:nvPicPr>
          <p:cNvPr id="13" name="内容占位符 12" descr="卡通人物&#10;&#10;中度可信度描述已自动生成">
            <a:extLst>
              <a:ext uri="{FF2B5EF4-FFF2-40B4-BE49-F238E27FC236}">
                <a16:creationId xmlns="" xmlns:a16="http://schemas.microsoft.com/office/drawing/2014/main" id="{99BC176D-81B7-2236-7796-B134411A3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937" y="1691323"/>
            <a:ext cx="3360837" cy="4552690"/>
          </a:xfrm>
        </p:spPr>
      </p:pic>
      <p:pic>
        <p:nvPicPr>
          <p:cNvPr id="15" name="图片 14" descr="卡通人物&#10;&#10;低可信度描述已自动生成">
            <a:extLst>
              <a:ext uri="{FF2B5EF4-FFF2-40B4-BE49-F238E27FC236}">
                <a16:creationId xmlns="" xmlns:a16="http://schemas.microsoft.com/office/drawing/2014/main" id="{AC682EBD-EA11-E2EE-6391-DCA69F8BC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1323"/>
            <a:ext cx="6550815" cy="455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84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560D1C1-DD37-FA0E-7A70-5EA42DCF1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Character design</a:t>
            </a:r>
            <a:endParaRPr lang="zh-CN" altLang="en-US" dirty="0"/>
          </a:p>
        </p:txBody>
      </p:sp>
      <p:pic>
        <p:nvPicPr>
          <p:cNvPr id="5" name="内容占位符 4" descr="图片包含 游戏机&#10;&#10;描述已自动生成">
            <a:extLst>
              <a:ext uri="{FF2B5EF4-FFF2-40B4-BE49-F238E27FC236}">
                <a16:creationId xmlns="" xmlns:a16="http://schemas.microsoft.com/office/drawing/2014/main" id="{F1F2FC54-9E70-33F9-5A94-6A94C5C65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73521"/>
            <a:ext cx="7816551" cy="4195763"/>
          </a:xfrm>
        </p:spPr>
      </p:pic>
      <p:pic>
        <p:nvPicPr>
          <p:cNvPr id="7" name="图片 6" descr="卡通人物&#10;&#10;中度可信度描述已自动生成">
            <a:extLst>
              <a:ext uri="{FF2B5EF4-FFF2-40B4-BE49-F238E27FC236}">
                <a16:creationId xmlns="" xmlns:a16="http://schemas.microsoft.com/office/drawing/2014/main" id="{E51292EB-F3D6-6DB4-2D66-C14AF0DD0B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107" y="2914262"/>
            <a:ext cx="3119992" cy="231428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2751ADDE-ACF6-E210-ACC3-0BD89FF59268}"/>
              </a:ext>
            </a:extLst>
          </p:cNvPr>
          <p:cNvSpPr txBox="1"/>
          <p:nvPr/>
        </p:nvSpPr>
        <p:spPr>
          <a:xfrm>
            <a:off x="9299122" y="2405351"/>
            <a:ext cx="1992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Costumes, masks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F3A33C81-1FAB-9AF6-4B4C-60C468A18265}"/>
              </a:ext>
            </a:extLst>
          </p:cNvPr>
          <p:cNvSpPr txBox="1"/>
          <p:nvPr/>
        </p:nvSpPr>
        <p:spPr>
          <a:xfrm>
            <a:off x="1839006" y="2041182"/>
            <a:ext cx="60946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/>
              <a:t>Tattered clothing: abused in life</a:t>
            </a:r>
            <a:endParaRPr lang="zh-CN" altLang="en-US" sz="1100" dirty="0"/>
          </a:p>
        </p:txBody>
      </p:sp>
      <p:cxnSp>
        <p:nvCxnSpPr>
          <p:cNvPr id="12" name="直接箭头连接符 11">
            <a:extLst>
              <a:ext uri="{FF2B5EF4-FFF2-40B4-BE49-F238E27FC236}">
                <a16:creationId xmlns="" xmlns:a16="http://schemas.microsoft.com/office/drawing/2014/main" id="{D725001E-3A08-A57A-2ED6-E5DEFB1ECAA4}"/>
              </a:ext>
            </a:extLst>
          </p:cNvPr>
          <p:cNvCxnSpPr/>
          <p:nvPr/>
        </p:nvCxnSpPr>
        <p:spPr>
          <a:xfrm flipH="1">
            <a:off x="2318657" y="2302792"/>
            <a:ext cx="587829" cy="1023649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5DC8998D-549C-1D90-CA0E-82C00D74C6F2}"/>
              </a:ext>
            </a:extLst>
          </p:cNvPr>
          <p:cNvSpPr txBox="1"/>
          <p:nvPr/>
        </p:nvSpPr>
        <p:spPr>
          <a:xfrm>
            <a:off x="1586919" y="5892285"/>
            <a:ext cx="4281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The costume indicates that she was a Peking opera performer.</a:t>
            </a:r>
            <a:endParaRPr lang="zh-CN" altLang="en-US" sz="1200" dirty="0"/>
          </a:p>
        </p:txBody>
      </p:sp>
      <p:cxnSp>
        <p:nvCxnSpPr>
          <p:cNvPr id="15" name="直接箭头连接符 14">
            <a:extLst>
              <a:ext uri="{FF2B5EF4-FFF2-40B4-BE49-F238E27FC236}">
                <a16:creationId xmlns="" xmlns:a16="http://schemas.microsoft.com/office/drawing/2014/main" id="{21D21694-A2A2-EDCA-739F-8107B593A336}"/>
              </a:ext>
            </a:extLst>
          </p:cNvPr>
          <p:cNvCxnSpPr/>
          <p:nvPr/>
        </p:nvCxnSpPr>
        <p:spPr>
          <a:xfrm flipH="1" flipV="1">
            <a:off x="1958021" y="4580164"/>
            <a:ext cx="654550" cy="13121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37E8E61B-BD2B-101F-59FD-D5FD31A8259F}"/>
              </a:ext>
            </a:extLst>
          </p:cNvPr>
          <p:cNvSpPr txBox="1"/>
          <p:nvPr/>
        </p:nvSpPr>
        <p:spPr>
          <a:xfrm>
            <a:off x="6813972" y="5122844"/>
            <a:ext cx="18897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/>
              <a:t>Incomplete armor (half): Breaking the character's symmetry enhances dynamism.</a:t>
            </a:r>
            <a:endParaRPr lang="zh-CN" altLang="en-US" sz="1100" dirty="0"/>
          </a:p>
        </p:txBody>
      </p:sp>
      <p:cxnSp>
        <p:nvCxnSpPr>
          <p:cNvPr id="18" name="直接箭头连接符 17">
            <a:extLst>
              <a:ext uri="{FF2B5EF4-FFF2-40B4-BE49-F238E27FC236}">
                <a16:creationId xmlns="" xmlns:a16="http://schemas.microsoft.com/office/drawing/2014/main" id="{FD1F7340-82A0-4DA8-E3EF-8A4A28A1F751}"/>
              </a:ext>
            </a:extLst>
          </p:cNvPr>
          <p:cNvCxnSpPr/>
          <p:nvPr/>
        </p:nvCxnSpPr>
        <p:spPr>
          <a:xfrm flipH="1" flipV="1">
            <a:off x="6316924" y="3559629"/>
            <a:ext cx="598226" cy="1371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1B3024AF-707F-82CC-4738-EF4032B7A9EA}"/>
              </a:ext>
            </a:extLst>
          </p:cNvPr>
          <p:cNvSpPr txBox="1"/>
          <p:nvPr/>
        </p:nvSpPr>
        <p:spPr>
          <a:xfrm>
            <a:off x="2511232" y="3161195"/>
            <a:ext cx="121665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/>
              <a:t>The claw-like cypress wood makes the character look menacing.</a:t>
            </a:r>
            <a:endParaRPr lang="zh-CN" altLang="en-US" sz="1100" dirty="0"/>
          </a:p>
        </p:txBody>
      </p:sp>
      <p:cxnSp>
        <p:nvCxnSpPr>
          <p:cNvPr id="21" name="直接箭头连接符 20">
            <a:extLst>
              <a:ext uri="{FF2B5EF4-FFF2-40B4-BE49-F238E27FC236}">
                <a16:creationId xmlns="" xmlns:a16="http://schemas.microsoft.com/office/drawing/2014/main" id="{0B9C99F2-30C1-6D72-C51D-50AF4E30EB24}"/>
              </a:ext>
            </a:extLst>
          </p:cNvPr>
          <p:cNvCxnSpPr/>
          <p:nvPr/>
        </p:nvCxnSpPr>
        <p:spPr>
          <a:xfrm flipH="1">
            <a:off x="1721514" y="3139279"/>
            <a:ext cx="1122997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="" xmlns:a16="http://schemas.microsoft.com/office/drawing/2014/main" id="{2FD1C766-FE55-35A9-1470-BEA57CF3D5FE}"/>
              </a:ext>
            </a:extLst>
          </p:cNvPr>
          <p:cNvCxnSpPr/>
          <p:nvPr/>
        </p:nvCxnSpPr>
        <p:spPr>
          <a:xfrm flipH="1">
            <a:off x="2844511" y="4099914"/>
            <a:ext cx="61975" cy="831315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="" xmlns:a16="http://schemas.microsoft.com/office/drawing/2014/main" id="{1B9B7940-659D-8B25-25FA-4E9ABE473F86}"/>
              </a:ext>
            </a:extLst>
          </p:cNvPr>
          <p:cNvSpPr txBox="1"/>
          <p:nvPr/>
        </p:nvSpPr>
        <p:spPr>
          <a:xfrm>
            <a:off x="5995901" y="2041182"/>
            <a:ext cx="153219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/>
              <a:t>The abnormal skin color suggests she is unhealthy.</a:t>
            </a:r>
            <a:endParaRPr lang="zh-CN" altLang="en-US" sz="1100" dirty="0"/>
          </a:p>
        </p:txBody>
      </p:sp>
      <p:cxnSp>
        <p:nvCxnSpPr>
          <p:cNvPr id="27" name="直接箭头连接符 26">
            <a:extLst>
              <a:ext uri="{FF2B5EF4-FFF2-40B4-BE49-F238E27FC236}">
                <a16:creationId xmlns="" xmlns:a16="http://schemas.microsoft.com/office/drawing/2014/main" id="{23CCF914-81FB-27CC-2493-F2ABDC7D821B}"/>
              </a:ext>
            </a:extLst>
          </p:cNvPr>
          <p:cNvCxnSpPr>
            <a:cxnSpLocks/>
          </p:cNvCxnSpPr>
          <p:nvPr/>
        </p:nvCxnSpPr>
        <p:spPr>
          <a:xfrm flipH="1">
            <a:off x="5824545" y="2641346"/>
            <a:ext cx="927759" cy="98920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="" xmlns:a16="http://schemas.microsoft.com/office/drawing/2014/main" id="{AB88CFC6-075A-315A-68E8-F7421DF47EFA}"/>
              </a:ext>
            </a:extLst>
          </p:cNvPr>
          <p:cNvSpPr txBox="1"/>
          <p:nvPr/>
        </p:nvSpPr>
        <p:spPr>
          <a:xfrm>
            <a:off x="4237729" y="2037433"/>
            <a:ext cx="135715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/>
              <a:t>The characteristic of an Eastern horror character is the long-haired</a:t>
            </a:r>
          </a:p>
          <a:p>
            <a:r>
              <a:rPr lang="en-US" altLang="zh-CN" sz="1100" dirty="0"/>
              <a:t>hanging ghost.</a:t>
            </a:r>
            <a:endParaRPr lang="zh-CN" altLang="en-US" sz="1100" dirty="0"/>
          </a:p>
        </p:txBody>
      </p:sp>
      <p:cxnSp>
        <p:nvCxnSpPr>
          <p:cNvPr id="32" name="直接箭头连接符 31">
            <a:extLst>
              <a:ext uri="{FF2B5EF4-FFF2-40B4-BE49-F238E27FC236}">
                <a16:creationId xmlns="" xmlns:a16="http://schemas.microsoft.com/office/drawing/2014/main" id="{772EA515-BC89-014C-5D8B-268419BC88A9}"/>
              </a:ext>
            </a:extLst>
          </p:cNvPr>
          <p:cNvCxnSpPr>
            <a:cxnSpLocks/>
          </p:cNvCxnSpPr>
          <p:nvPr/>
        </p:nvCxnSpPr>
        <p:spPr>
          <a:xfrm flipH="1">
            <a:off x="3805807" y="2937724"/>
            <a:ext cx="708004" cy="285435"/>
          </a:xfrm>
          <a:prstGeom prst="straightConnector1">
            <a:avLst/>
          </a:prstGeom>
          <a:ln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5171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8EDF0380-F761-F17A-DC86-9D2B9AC10BCC}"/>
              </a:ext>
            </a:extLst>
          </p:cNvPr>
          <p:cNvSpPr/>
          <p:nvPr/>
        </p:nvSpPr>
        <p:spPr>
          <a:xfrm>
            <a:off x="4237264" y="1485900"/>
            <a:ext cx="6947807" cy="381272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482C7697-1A6B-B25B-9C53-8A949130A28A}"/>
              </a:ext>
            </a:extLst>
          </p:cNvPr>
          <p:cNvSpPr/>
          <p:nvPr/>
        </p:nvSpPr>
        <p:spPr>
          <a:xfrm>
            <a:off x="1102179" y="1494064"/>
            <a:ext cx="1953551" cy="3804557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8CBA5BF-C224-E3B4-563D-76E9B7E8E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Interior </a:t>
            </a:r>
            <a:r>
              <a:rPr lang="en-US" altLang="zh-CN" dirty="0" smtClean="0"/>
              <a:t>Reference</a:t>
            </a:r>
            <a:endParaRPr lang="zh-CN" altLang="en-US" dirty="0"/>
          </a:p>
        </p:txBody>
      </p:sp>
      <p:pic>
        <p:nvPicPr>
          <p:cNvPr id="1032" name="Picture 8">
            <a:extLst>
              <a:ext uri="{FF2B5EF4-FFF2-40B4-BE49-F238E27FC236}">
                <a16:creationId xmlns="" xmlns:a16="http://schemas.microsoft.com/office/drawing/2014/main" id="{475CB149-9B92-6583-BD00-16D5CFB78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108" y="1691322"/>
            <a:ext cx="2395357" cy="163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="" xmlns:a16="http://schemas.microsoft.com/office/drawing/2014/main" id="{C6DD3766-FDF4-A39E-10D3-A17468AB8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757" y="1691323"/>
            <a:ext cx="2395357" cy="163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="" xmlns:a16="http://schemas.microsoft.com/office/drawing/2014/main" id="{AD6B6166-1B24-FC7B-880B-83087A614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406" y="1680209"/>
            <a:ext cx="2395357" cy="163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="" xmlns:a16="http://schemas.microsoft.com/office/drawing/2014/main" id="{D8A0B07F-45AA-C759-E8B4-6CD9B28A7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722" y="3534839"/>
            <a:ext cx="2450576" cy="140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="" xmlns:a16="http://schemas.microsoft.com/office/drawing/2014/main" id="{F3151EB2-8A6E-6565-EFD6-609C22CE9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970" y="3534840"/>
            <a:ext cx="2450576" cy="14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HAOSHU WANG\Desktop\新建文件夹 (7)\微信图片_202410070558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68" y="1680209"/>
            <a:ext cx="2394572" cy="163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AOSHU WANG\Desktop\新建文件夹 (7)\微信图片_2024100705582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68" y="3534839"/>
            <a:ext cx="2394572" cy="163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155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FDCBAC1-C23D-569E-5438-078569329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421" y="111236"/>
            <a:ext cx="10515600" cy="1325563"/>
          </a:xfrm>
        </p:spPr>
        <p:txBody>
          <a:bodyPr/>
          <a:lstStyle/>
          <a:p>
            <a:r>
              <a:rPr lang="en-GB" altLang="zh-CN" dirty="0" smtClean="0"/>
              <a:t>Storyboard</a:t>
            </a:r>
            <a:endParaRPr lang="zh-CN" altLang="en-US" dirty="0"/>
          </a:p>
        </p:txBody>
      </p:sp>
      <p:pic>
        <p:nvPicPr>
          <p:cNvPr id="2050" name="Picture 2" descr="C:\Users\HAOSHU WANG\Desktop\新建文件夹 (7)\破旧戏院分镜7张\破旧戏院分镜7张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41" y="1236945"/>
            <a:ext cx="2912882" cy="164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AOSHU WANG\Desktop\新建文件夹 (7)\破旧戏院分镜7张\破旧戏院分镜7张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459" y="1231724"/>
            <a:ext cx="2912882" cy="164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AOSHU WANG\Desktop\新建文件夹 (7)\破旧戏院分镜7张\破旧戏院分镜7张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089" y="1231724"/>
            <a:ext cx="2922124" cy="165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HAOSHU WANG\Desktop\新建文件夹 (7)\破旧戏院分镜7张\破旧戏院分镜7张\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6" y="3275167"/>
            <a:ext cx="2969792" cy="167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HAOSHU WANG\Desktop\新建文件夹 (7)\破旧戏院分镜7张\破旧戏院分镜7张\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556" y="3269008"/>
            <a:ext cx="2980688" cy="168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HAOSHU WANG\Desktop\新建文件夹 (7)\破旧戏院分镜7张\破旧戏院分镜7张\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089" y="3269010"/>
            <a:ext cx="2980688" cy="168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HAOSHU WANG\Desktop\新建文件夹 (7)\破旧戏院分镜7张\破旧戏院分镜7张\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243" y="5107081"/>
            <a:ext cx="2954380" cy="166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411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FDCBAC1-C23D-569E-5438-078569329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421" y="111236"/>
            <a:ext cx="10515600" cy="1227370"/>
          </a:xfrm>
        </p:spPr>
        <p:txBody>
          <a:bodyPr/>
          <a:lstStyle/>
          <a:p>
            <a:r>
              <a:rPr lang="en-US" altLang="zh-CN" dirty="0" smtClean="0"/>
              <a:t>Reference video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7072" y="1234911"/>
            <a:ext cx="10275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dirty="0" smtClean="0">
                <a:hlinkClick r:id="rId2"/>
              </a:rPr>
              <a:t>https</a:t>
            </a:r>
            <a:r>
              <a:rPr lang="en-GB" altLang="zh-CN" dirty="0">
                <a:hlinkClick r:id="rId2"/>
              </a:rPr>
              <a:t>://www.bilibili.com/video/BV1bE411V7yv/?</a:t>
            </a:r>
            <a:r>
              <a:rPr lang="en-GB" altLang="zh-CN" dirty="0" smtClean="0">
                <a:hlinkClick r:id="rId2"/>
              </a:rPr>
              <a:t>spm_id_from=333.999.0.0&amp;vd_source=b964a51b65354ee2e3b290b8f9143864</a:t>
            </a:r>
            <a:endParaRPr lang="en-GB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4071514"/>
      </p:ext>
    </p:extLst>
  </p:cSld>
  <p:clrMapOvr>
    <a:masterClrMapping/>
  </p:clrMapOvr>
</p:sld>
</file>

<file path=ppt/theme/theme1.xml><?xml version="1.0" encoding="utf-8"?>
<a:theme xmlns:a="http://schemas.openxmlformats.org/drawingml/2006/main" name="BlockprintVTI">
  <a:themeElements>
    <a:clrScheme name="AnalogousFromLightSeedLeftStep">
      <a:dk1>
        <a:srgbClr val="000000"/>
      </a:dk1>
      <a:lt1>
        <a:srgbClr val="FFFFFF"/>
      </a:lt1>
      <a:dk2>
        <a:srgbClr val="3B213A"/>
      </a:dk2>
      <a:lt2>
        <a:srgbClr val="E3E2E8"/>
      </a:lt2>
      <a:accent1>
        <a:srgbClr val="93A94E"/>
      </a:accent1>
      <a:accent2>
        <a:srgbClr val="B6A03C"/>
      </a:accent2>
      <a:accent3>
        <a:srgbClr val="EA8946"/>
      </a:accent3>
      <a:accent4>
        <a:srgbClr val="EB4E4F"/>
      </a:accent4>
      <a:accent5>
        <a:srgbClr val="EE6EA5"/>
      </a:accent5>
      <a:accent6>
        <a:srgbClr val="EB4ED2"/>
      </a:accent6>
      <a:hlink>
        <a:srgbClr val="7A69AE"/>
      </a:hlink>
      <a:folHlink>
        <a:srgbClr val="7F7F7F"/>
      </a:folHlink>
    </a:clrScheme>
    <a:fontScheme name="Custom 56">
      <a:majorFont>
        <a:latin typeface="DengXian"/>
        <a:ea typeface=""/>
        <a:cs typeface=""/>
      </a:majorFont>
      <a:minorFont>
        <a:latin typeface="DengXi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lockprintVTI" id="{AA8C8908-6BA4-477C-AEA4-CB6C32A1FE3B}" vid="{36392749-7C1D-4938-93BB-440CD2A1B0A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98</Words>
  <Application>Microsoft Office PowerPoint</Application>
  <PresentationFormat>自定义</PresentationFormat>
  <Paragraphs>18</Paragraphs>
  <Slides>6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7" baseType="lpstr">
      <vt:lpstr>BlockprintVTI</vt:lpstr>
      <vt:lpstr>References</vt:lpstr>
      <vt:lpstr>Concept art&amp; Iteration</vt:lpstr>
      <vt:lpstr>Character design</vt:lpstr>
      <vt:lpstr>Interior Reference</vt:lpstr>
      <vt:lpstr>Storyboard</vt:lpstr>
      <vt:lpstr>Reference video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Final Performance</dc:title>
  <dc:creator>shengyang xu</dc:creator>
  <cp:lastModifiedBy>HAOSHU WANG</cp:lastModifiedBy>
  <cp:revision>9</cp:revision>
  <dcterms:created xsi:type="dcterms:W3CDTF">2024-05-27T16:37:30Z</dcterms:created>
  <dcterms:modified xsi:type="dcterms:W3CDTF">2024-10-06T22:21:40Z</dcterms:modified>
</cp:coreProperties>
</file>